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Comic Sans Bold" charset="1" panose="03000902030302020204"/>
      <p:regular r:id="rId16"/>
    </p:embeddedFont>
    <p:embeddedFont>
      <p:font typeface="Comic Sans" charset="1" panose="03000702030302020204"/>
      <p:regular r:id="rId17"/>
    </p:embeddedFont>
    <p:embeddedFont>
      <p:font typeface="Open Sauce" charset="1" panose="00000500000000000000"/>
      <p:regular r:id="rId18"/>
    </p:embeddedFont>
    <p:embeddedFont>
      <p:font typeface="Waffle Soft" charset="1" panose="02000503000000020004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Bold Italics" charset="1" panose="00000800000000000000"/>
      <p:regular r:id="rId27"/>
    </p:embeddedFont>
    <p:embeddedFont>
      <p:font typeface="Calibri (MS) Bold Italics" charset="1" panose="020F07020304040A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8.png" Type="http://schemas.openxmlformats.org/officeDocument/2006/relationships/image"/><Relationship Id="rId5" Target="../media/image24.png" Type="http://schemas.openxmlformats.org/officeDocument/2006/relationships/image"/><Relationship Id="rId6" Target="../media/image14.png" Type="http://schemas.openxmlformats.org/officeDocument/2006/relationships/image"/><Relationship Id="rId7" Target="../media/image13.png" Type="http://schemas.openxmlformats.org/officeDocument/2006/relationships/image"/><Relationship Id="rId8" Target="../media/image3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9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0" r="0" b="-925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9144000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012097" y="130903"/>
            <a:ext cx="10156097" cy="10156097"/>
          </a:xfrm>
          <a:custGeom>
            <a:avLst/>
            <a:gdLst/>
            <a:ahLst/>
            <a:cxnLst/>
            <a:rect r="r" b="b" t="t" l="l"/>
            <a:pathLst>
              <a:path h="10156097" w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29276" y="2773610"/>
            <a:ext cx="1829447" cy="886676"/>
          </a:xfrm>
          <a:custGeom>
            <a:avLst/>
            <a:gdLst/>
            <a:ahLst/>
            <a:cxnLst/>
            <a:rect r="r" b="b" t="t" l="l"/>
            <a:pathLst>
              <a:path h="886676" w="1829447">
                <a:moveTo>
                  <a:pt x="0" y="0"/>
                </a:moveTo>
                <a:lnTo>
                  <a:pt x="1829447" y="0"/>
                </a:lnTo>
                <a:lnTo>
                  <a:pt x="1829447" y="886676"/>
                </a:lnTo>
                <a:lnTo>
                  <a:pt x="0" y="886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45" r="0" b="-245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56186">
            <a:off x="-1837132" y="6782224"/>
            <a:ext cx="5731664" cy="6204778"/>
            <a:chOff x="0" y="0"/>
            <a:chExt cx="7642219" cy="8273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42225" cy="8273034"/>
            </a:xfrm>
            <a:custGeom>
              <a:avLst/>
              <a:gdLst/>
              <a:ahLst/>
              <a:cxnLst/>
              <a:rect r="r" b="b" t="t" l="l"/>
              <a:pathLst>
                <a:path h="8273034" w="7642225">
                  <a:moveTo>
                    <a:pt x="0" y="0"/>
                  </a:moveTo>
                  <a:lnTo>
                    <a:pt x="7642225" y="0"/>
                  </a:lnTo>
                  <a:lnTo>
                    <a:pt x="7642225" y="8273034"/>
                  </a:lnTo>
                  <a:lnTo>
                    <a:pt x="0" y="82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5" t="0" r="-5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9703857">
            <a:off x="14225045" y="-2131308"/>
            <a:ext cx="5963343" cy="6571177"/>
            <a:chOff x="0" y="0"/>
            <a:chExt cx="7951124" cy="87615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51089" cy="8761603"/>
            </a:xfrm>
            <a:custGeom>
              <a:avLst/>
              <a:gdLst/>
              <a:ahLst/>
              <a:cxnLst/>
              <a:rect r="r" b="b" t="t" l="l"/>
              <a:pathLst>
                <a:path h="8761603" w="7951089">
                  <a:moveTo>
                    <a:pt x="0" y="0"/>
                  </a:moveTo>
                  <a:lnTo>
                    <a:pt x="7951089" y="0"/>
                  </a:lnTo>
                  <a:lnTo>
                    <a:pt x="7951089" y="8761603"/>
                  </a:lnTo>
                  <a:lnTo>
                    <a:pt x="0" y="8761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" r="0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48449" y="1263441"/>
            <a:ext cx="10991102" cy="888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2"/>
              </a:lnSpc>
            </a:pPr>
          </a:p>
          <a:p>
            <a:pPr algn="ctr">
              <a:lnSpc>
                <a:spcPts val="17142"/>
              </a:lnSpc>
            </a:pPr>
            <a:r>
              <a:rPr lang="en-US" sz="12244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AGRICULTURE IN EGYPT</a:t>
            </a:r>
          </a:p>
          <a:p>
            <a:pPr algn="ctr">
              <a:lnSpc>
                <a:spcPts val="154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46263" y="1274715"/>
            <a:ext cx="9357874" cy="9357874"/>
            <a:chOff x="0" y="0"/>
            <a:chExt cx="12477166" cy="124771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8750" y="158750"/>
              <a:ext cx="9649968" cy="9649968"/>
            </a:xfrm>
            <a:custGeom>
              <a:avLst/>
              <a:gdLst/>
              <a:ahLst/>
              <a:cxnLst/>
              <a:rect r="r" b="b" t="t" l="l"/>
              <a:pathLst>
                <a:path h="9649968" w="9649968">
                  <a:moveTo>
                    <a:pt x="4824984" y="0"/>
                  </a:moveTo>
                  <a:cubicBezTo>
                    <a:pt x="2160270" y="0"/>
                    <a:pt x="0" y="2160270"/>
                    <a:pt x="0" y="4824984"/>
                  </a:cubicBezTo>
                  <a:cubicBezTo>
                    <a:pt x="0" y="7489699"/>
                    <a:pt x="2160270" y="9649968"/>
                    <a:pt x="4824984" y="9649968"/>
                  </a:cubicBezTo>
                  <a:cubicBezTo>
                    <a:pt x="7489699" y="9649968"/>
                    <a:pt x="9649968" y="7489699"/>
                    <a:pt x="9649968" y="4824984"/>
                  </a:cubicBezTo>
                  <a:cubicBezTo>
                    <a:pt x="9649968" y="2160270"/>
                    <a:pt x="7489825" y="0"/>
                    <a:pt x="4824984" y="0"/>
                  </a:cubicBezTo>
                  <a:close/>
                </a:path>
              </a:pathLst>
            </a:custGeom>
            <a:blipFill>
              <a:blip r:embed="rId4"/>
              <a:stretch>
                <a:fillRect l="-33888" t="-1645" r="-59895" b="-2765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67468" cy="9967468"/>
            </a:xfrm>
            <a:custGeom>
              <a:avLst/>
              <a:gdLst/>
              <a:ahLst/>
              <a:cxnLst/>
              <a:rect r="r" b="b" t="t" l="l"/>
              <a:pathLst>
                <a:path h="9967468" w="9967468">
                  <a:moveTo>
                    <a:pt x="4983734" y="317500"/>
                  </a:moveTo>
                  <a:cubicBezTo>
                    <a:pt x="2406650" y="317500"/>
                    <a:pt x="317500" y="2406650"/>
                    <a:pt x="317500" y="4983734"/>
                  </a:cubicBezTo>
                  <a:lnTo>
                    <a:pt x="158750" y="4983734"/>
                  </a:lnTo>
                  <a:lnTo>
                    <a:pt x="317500" y="4983734"/>
                  </a:lnTo>
                  <a:cubicBezTo>
                    <a:pt x="317500" y="7560818"/>
                    <a:pt x="2406650" y="9649968"/>
                    <a:pt x="4983734" y="9649968"/>
                  </a:cubicBezTo>
                  <a:lnTo>
                    <a:pt x="4983734" y="9808718"/>
                  </a:lnTo>
                  <a:lnTo>
                    <a:pt x="4983734" y="9649968"/>
                  </a:lnTo>
                  <a:cubicBezTo>
                    <a:pt x="7560818" y="9649968"/>
                    <a:pt x="9649968" y="7560818"/>
                    <a:pt x="9649968" y="4983734"/>
                  </a:cubicBezTo>
                  <a:lnTo>
                    <a:pt x="9808718" y="4983734"/>
                  </a:lnTo>
                  <a:lnTo>
                    <a:pt x="9649968" y="4983734"/>
                  </a:lnTo>
                  <a:cubicBezTo>
                    <a:pt x="9649968" y="2406650"/>
                    <a:pt x="7560818" y="317500"/>
                    <a:pt x="4983734" y="317500"/>
                  </a:cubicBezTo>
                  <a:lnTo>
                    <a:pt x="4983734" y="158750"/>
                  </a:lnTo>
                  <a:lnTo>
                    <a:pt x="4983734" y="317500"/>
                  </a:lnTo>
                  <a:moveTo>
                    <a:pt x="4983734" y="0"/>
                  </a:moveTo>
                  <a:cubicBezTo>
                    <a:pt x="7736205" y="0"/>
                    <a:pt x="9967468" y="2231263"/>
                    <a:pt x="9967468" y="4983734"/>
                  </a:cubicBezTo>
                  <a:cubicBezTo>
                    <a:pt x="9967468" y="7736205"/>
                    <a:pt x="7736205" y="9967468"/>
                    <a:pt x="4983734" y="9967468"/>
                  </a:cubicBezTo>
                  <a:cubicBezTo>
                    <a:pt x="2231263" y="9967468"/>
                    <a:pt x="0" y="7736205"/>
                    <a:pt x="0" y="4983734"/>
                  </a:cubicBezTo>
                  <a:cubicBezTo>
                    <a:pt x="0" y="2231263"/>
                    <a:pt x="2231263" y="0"/>
                    <a:pt x="4983734" y="0"/>
                  </a:cubicBezTo>
                  <a:close/>
                </a:path>
              </a:pathLst>
            </a:custGeom>
            <a:solidFill>
              <a:srgbClr val="0B530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638417">
            <a:off x="8060529" y="7344802"/>
            <a:ext cx="5731664" cy="6204778"/>
            <a:chOff x="0" y="0"/>
            <a:chExt cx="7642219" cy="8273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42225" cy="8273034"/>
            </a:xfrm>
            <a:custGeom>
              <a:avLst/>
              <a:gdLst/>
              <a:ahLst/>
              <a:cxnLst/>
              <a:rect r="r" b="b" t="t" l="l"/>
              <a:pathLst>
                <a:path h="8273034" w="7642225">
                  <a:moveTo>
                    <a:pt x="0" y="0"/>
                  </a:moveTo>
                  <a:lnTo>
                    <a:pt x="7642225" y="0"/>
                  </a:lnTo>
                  <a:lnTo>
                    <a:pt x="7642225" y="8273034"/>
                  </a:lnTo>
                  <a:lnTo>
                    <a:pt x="0" y="827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5" t="0" r="-5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968873">
            <a:off x="14981820" y="1305203"/>
            <a:ext cx="2143915" cy="1124216"/>
            <a:chOff x="0" y="0"/>
            <a:chExt cx="2858553" cy="1498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58516" cy="1498981"/>
            </a:xfrm>
            <a:custGeom>
              <a:avLst/>
              <a:gdLst/>
              <a:ahLst/>
              <a:cxnLst/>
              <a:rect r="r" b="b" t="t" l="l"/>
              <a:pathLst>
                <a:path h="1498981" w="2858516">
                  <a:moveTo>
                    <a:pt x="0" y="0"/>
                  </a:moveTo>
                  <a:lnTo>
                    <a:pt x="2858516" y="0"/>
                  </a:lnTo>
                  <a:lnTo>
                    <a:pt x="2858516" y="1498981"/>
                  </a:lnTo>
                  <a:lnTo>
                    <a:pt x="0" y="1498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" t="0" r="-11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193338" y="1028700"/>
            <a:ext cx="1094662" cy="2178431"/>
            <a:chOff x="0" y="0"/>
            <a:chExt cx="1459549" cy="29045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9611" cy="2904617"/>
            </a:xfrm>
            <a:custGeom>
              <a:avLst/>
              <a:gdLst/>
              <a:ahLst/>
              <a:cxnLst/>
              <a:rect r="r" b="b" t="t" l="l"/>
              <a:pathLst>
                <a:path h="2904617" w="1459611">
                  <a:moveTo>
                    <a:pt x="0" y="0"/>
                  </a:moveTo>
                  <a:lnTo>
                    <a:pt x="1459611" y="0"/>
                  </a:lnTo>
                  <a:lnTo>
                    <a:pt x="1459611" y="2904617"/>
                  </a:lnTo>
                  <a:lnTo>
                    <a:pt x="0" y="2904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8" r="4" b="-1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12495" y="1858554"/>
            <a:ext cx="9543293" cy="695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02" indent="-174134" lvl="2">
              <a:lnSpc>
                <a:spcPts val="5575"/>
              </a:lnSpc>
              <a:buFont typeface="Arial"/>
              <a:buChar char="⚬"/>
            </a:pPr>
            <a:r>
              <a:rPr lang="en-US" b="true" sz="2285" spc="239">
                <a:solidFill>
                  <a:srgbClr val="0B5304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HIGH CROP LOSSES:</a:t>
            </a:r>
            <a:r>
              <a:rPr lang="en-US" sz="2285" spc="239">
                <a:solidFill>
                  <a:srgbClr val="0B5304"/>
                </a:solidFill>
                <a:latin typeface="Comic Sans"/>
                <a:ea typeface="Comic Sans"/>
                <a:cs typeface="Comic Sans"/>
                <a:sym typeface="Comic Sans"/>
              </a:rPr>
              <a:t> PLANT DISEASES REDUCE PRODUCTIVITY AND QUALITY, CAUSING MAJOR ECONOMIC DAMAGE FOR FARMERS.</a:t>
            </a:r>
          </a:p>
          <a:p>
            <a:pPr algn="l" marL="522402" indent="-174134" lvl="2">
              <a:lnSpc>
                <a:spcPts val="5575"/>
              </a:lnSpc>
              <a:buFont typeface="Arial"/>
              <a:buChar char="⚬"/>
            </a:pPr>
            <a:r>
              <a:rPr lang="en-US" b="true" sz="2285" spc="239">
                <a:solidFill>
                  <a:srgbClr val="0B5304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HARD TO DETECT EARLY: </a:t>
            </a:r>
            <a:r>
              <a:rPr lang="en-US" sz="2285" spc="239">
                <a:solidFill>
                  <a:srgbClr val="0B5304"/>
                </a:solidFill>
                <a:latin typeface="Comic Sans"/>
                <a:ea typeface="Comic Sans"/>
                <a:cs typeface="Comic Sans"/>
                <a:sym typeface="Comic Sans"/>
              </a:rPr>
              <a:t>MANY INFECTIONS START WITH SUBTLE SYMPTOMS THAT FARMERS MISS UNTIL THE DISEASE HAS SPREAD WIDELY.</a:t>
            </a:r>
          </a:p>
          <a:p>
            <a:pPr algn="l" marL="522402" indent="-174134" lvl="2">
              <a:lnSpc>
                <a:spcPts val="5575"/>
              </a:lnSpc>
              <a:buFont typeface="Arial"/>
              <a:buChar char="⚬"/>
            </a:pPr>
            <a:r>
              <a:rPr lang="en-US" b="true" sz="2285" spc="239">
                <a:solidFill>
                  <a:srgbClr val="0B5304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LACK OF EXPERT DIAGNOSIS: </a:t>
            </a:r>
            <a:r>
              <a:rPr lang="en-US" sz="2285" spc="239">
                <a:solidFill>
                  <a:srgbClr val="0B5304"/>
                </a:solidFill>
                <a:latin typeface="Comic Sans"/>
                <a:ea typeface="Comic Sans"/>
                <a:cs typeface="Comic Sans"/>
                <a:sym typeface="Comic Sans"/>
              </a:rPr>
              <a:t>MANY FARMERS DON'T HAVE ACCESS TO SPECIALISTS, LEADING TO MISDIAGNOSIS AND WRONG TREATMENT.</a:t>
            </a:r>
          </a:p>
          <a:p>
            <a:pPr algn="l" marL="522402" indent="-174134" lvl="2">
              <a:lnSpc>
                <a:spcPts val="557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0B5304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4617" y="411346"/>
            <a:ext cx="7980879" cy="10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9"/>
              </a:lnSpc>
            </a:pPr>
            <a:r>
              <a:rPr lang="en-US" sz="4334" spc="571">
                <a:solidFill>
                  <a:srgbClr val="0B5304"/>
                </a:solidFill>
                <a:latin typeface="Waffle Soft"/>
                <a:ea typeface="Waffle Soft"/>
                <a:cs typeface="Waffle Soft"/>
                <a:sym typeface="Waffle Soft"/>
              </a:rPr>
              <a:t>PROBLEM DEFINATION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6851" y="669058"/>
            <a:ext cx="3301746" cy="177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6988" b="true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AI  ROLE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29022" y="3772327"/>
            <a:ext cx="6730278" cy="2574404"/>
            <a:chOff x="0" y="0"/>
            <a:chExt cx="1772584" cy="6780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2584" cy="678032"/>
            </a:xfrm>
            <a:custGeom>
              <a:avLst/>
              <a:gdLst/>
              <a:ahLst/>
              <a:cxnLst/>
              <a:rect r="r" b="b" t="t" l="l"/>
              <a:pathLst>
                <a:path h="678032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678032"/>
                  </a:lnTo>
                  <a:lnTo>
                    <a:pt x="0" y="678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72584" cy="735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219979" y="4097952"/>
            <a:ext cx="534836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&amp; Accurate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9979" y="4688823"/>
            <a:ext cx="53483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AI models analyze leaf images to identify diseases before symptoms become severe, reducing crop losses.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29022" y="6714602"/>
            <a:ext cx="6730278" cy="2512992"/>
            <a:chOff x="0" y="0"/>
            <a:chExt cx="1772584" cy="661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2584" cy="661858"/>
            </a:xfrm>
            <a:custGeom>
              <a:avLst/>
              <a:gdLst/>
              <a:ahLst/>
              <a:cxnLst/>
              <a:rect r="r" b="b" t="t" l="l"/>
              <a:pathLst>
                <a:path h="661858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661858"/>
                  </a:lnTo>
                  <a:lnTo>
                    <a:pt x="0" y="6618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72584" cy="71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219979" y="7201609"/>
            <a:ext cx="534836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Automated Diagnosis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9979" y="7600392"/>
            <a:ext cx="53483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Computer vision can detect disease type, severity, and affected plant parts — without needing a human expert.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968853">
            <a:off x="8003903" y="1175283"/>
            <a:ext cx="2280194" cy="2097778"/>
          </a:xfrm>
          <a:custGeom>
            <a:avLst/>
            <a:gdLst/>
            <a:ahLst/>
            <a:cxnLst/>
            <a:rect r="r" b="b" t="t" l="l"/>
            <a:pathLst>
              <a:path h="2097778" w="2280194">
                <a:moveTo>
                  <a:pt x="0" y="0"/>
                </a:moveTo>
                <a:lnTo>
                  <a:pt x="2280194" y="0"/>
                </a:lnTo>
                <a:lnTo>
                  <a:pt x="2280194" y="2097778"/>
                </a:lnTo>
                <a:lnTo>
                  <a:pt x="0" y="209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60474" y="3772327"/>
            <a:ext cx="6730278" cy="2574404"/>
            <a:chOff x="0" y="0"/>
            <a:chExt cx="1772584" cy="6780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2584" cy="678032"/>
            </a:xfrm>
            <a:custGeom>
              <a:avLst/>
              <a:gdLst/>
              <a:ahLst/>
              <a:cxnLst/>
              <a:rect r="r" b="b" t="t" l="l"/>
              <a:pathLst>
                <a:path h="678032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678032"/>
                  </a:lnTo>
                  <a:lnTo>
                    <a:pt x="0" y="678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72584" cy="735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551431" y="4097952"/>
            <a:ext cx="534836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Large-Scale Monitoring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1431" y="4575154"/>
            <a:ext cx="5348364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AI can process data from: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Smart cameras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Drones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IoT sensors</a:t>
            </a:r>
          </a:p>
          <a:p>
            <a:pPr algn="l" marL="410213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to monitor entire farms in real-time.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860474" y="6683896"/>
            <a:ext cx="6730278" cy="2574404"/>
            <a:chOff x="0" y="0"/>
            <a:chExt cx="1772584" cy="6780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72584" cy="678032"/>
            </a:xfrm>
            <a:custGeom>
              <a:avLst/>
              <a:gdLst/>
              <a:ahLst/>
              <a:cxnLst/>
              <a:rect r="r" b="b" t="t" l="l"/>
              <a:pathLst>
                <a:path h="678032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678032"/>
                  </a:lnTo>
                  <a:lnTo>
                    <a:pt x="0" y="6780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772584" cy="735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51431" y="7600392"/>
            <a:ext cx="5348364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AI systems provide instant recommendations: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Spray or not?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Which treatment?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How urgent is the infection?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551431" y="7059051"/>
            <a:ext cx="534836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Faster Decision-Making</a:t>
            </a:r>
          </a:p>
        </p:txBody>
      </p:sp>
      <p:grpSp>
        <p:nvGrpSpPr>
          <p:cNvPr name="Group 24" id="24"/>
          <p:cNvGrpSpPr/>
          <p:nvPr/>
        </p:nvGrpSpPr>
        <p:grpSpPr>
          <a:xfrm rot="-1981201">
            <a:off x="7097603" y="8470691"/>
            <a:ext cx="4092793" cy="4509965"/>
            <a:chOff x="0" y="0"/>
            <a:chExt cx="5929641" cy="6534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29630" cy="6534023"/>
            </a:xfrm>
            <a:custGeom>
              <a:avLst/>
              <a:gdLst/>
              <a:ahLst/>
              <a:cxnLst/>
              <a:rect r="r" b="b" t="t" l="l"/>
              <a:pathLst>
                <a:path h="6534023" w="5929630">
                  <a:moveTo>
                    <a:pt x="0" y="0"/>
                  </a:moveTo>
                  <a:lnTo>
                    <a:pt x="5929630" y="0"/>
                  </a:lnTo>
                  <a:lnTo>
                    <a:pt x="5929630" y="6534023"/>
                  </a:lnTo>
                  <a:lnTo>
                    <a:pt x="0" y="6534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" r="0" b="-5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-9663670">
            <a:off x="14344727" y="-1161441"/>
            <a:ext cx="4447231" cy="4900530"/>
            <a:chOff x="0" y="0"/>
            <a:chExt cx="5929641" cy="6534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29630" cy="6534023"/>
            </a:xfrm>
            <a:custGeom>
              <a:avLst/>
              <a:gdLst/>
              <a:ahLst/>
              <a:cxnLst/>
              <a:rect r="r" b="b" t="t" l="l"/>
              <a:pathLst>
                <a:path h="6534023" w="5929630">
                  <a:moveTo>
                    <a:pt x="0" y="0"/>
                  </a:moveTo>
                  <a:lnTo>
                    <a:pt x="5929630" y="0"/>
                  </a:lnTo>
                  <a:lnTo>
                    <a:pt x="5929630" y="6534023"/>
                  </a:lnTo>
                  <a:lnTo>
                    <a:pt x="0" y="6534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" r="0" b="-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50442" y="0"/>
            <a:ext cx="5687811" cy="7558553"/>
            <a:chOff x="0" y="0"/>
            <a:chExt cx="7583748" cy="10078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3805" cy="10078085"/>
            </a:xfrm>
            <a:custGeom>
              <a:avLst/>
              <a:gdLst/>
              <a:ahLst/>
              <a:cxnLst/>
              <a:rect r="r" b="b" t="t" l="l"/>
              <a:pathLst>
                <a:path h="10078085" w="7583805">
                  <a:moveTo>
                    <a:pt x="0" y="0"/>
                  </a:moveTo>
                  <a:lnTo>
                    <a:pt x="7583805" y="0"/>
                  </a:lnTo>
                  <a:lnTo>
                    <a:pt x="7583805" y="10078085"/>
                  </a:lnTo>
                  <a:lnTo>
                    <a:pt x="0" y="1007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9663670">
            <a:off x="7818938" y="-1960927"/>
            <a:ext cx="4447231" cy="4900530"/>
            <a:chOff x="0" y="0"/>
            <a:chExt cx="5929641" cy="6534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29630" cy="6534023"/>
            </a:xfrm>
            <a:custGeom>
              <a:avLst/>
              <a:gdLst/>
              <a:ahLst/>
              <a:cxnLst/>
              <a:rect r="r" b="b" t="t" l="l"/>
              <a:pathLst>
                <a:path h="6534023" w="5929630">
                  <a:moveTo>
                    <a:pt x="0" y="0"/>
                  </a:moveTo>
                  <a:lnTo>
                    <a:pt x="5929630" y="0"/>
                  </a:lnTo>
                  <a:lnTo>
                    <a:pt x="5929630" y="6534023"/>
                  </a:lnTo>
                  <a:lnTo>
                    <a:pt x="0" y="6534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" r="0" b="-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051909" y="2000982"/>
            <a:ext cx="1919651" cy="1919651"/>
            <a:chOff x="0" y="0"/>
            <a:chExt cx="2559535" cy="25595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9558" cy="2559558"/>
            </a:xfrm>
            <a:custGeom>
              <a:avLst/>
              <a:gdLst/>
              <a:ahLst/>
              <a:cxnLst/>
              <a:rect r="r" b="b" t="t" l="l"/>
              <a:pathLst>
                <a:path h="2559558" w="2559558">
                  <a:moveTo>
                    <a:pt x="0" y="0"/>
                  </a:moveTo>
                  <a:lnTo>
                    <a:pt x="2559558" y="0"/>
                  </a:lnTo>
                  <a:lnTo>
                    <a:pt x="2559558" y="2559558"/>
                  </a:lnTo>
                  <a:lnTo>
                    <a:pt x="0" y="255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406057" y="3389493"/>
            <a:ext cx="1935777" cy="1956221"/>
            <a:chOff x="0" y="0"/>
            <a:chExt cx="2581036" cy="26082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1021" cy="2608326"/>
            </a:xfrm>
            <a:custGeom>
              <a:avLst/>
              <a:gdLst/>
              <a:ahLst/>
              <a:cxnLst/>
              <a:rect r="r" b="b" t="t" l="l"/>
              <a:pathLst>
                <a:path h="2608326" w="2581021">
                  <a:moveTo>
                    <a:pt x="0" y="0"/>
                  </a:moveTo>
                  <a:lnTo>
                    <a:pt x="2581021" y="0"/>
                  </a:lnTo>
                  <a:lnTo>
                    <a:pt x="2581021" y="2608326"/>
                  </a:lnTo>
                  <a:lnTo>
                    <a:pt x="0" y="260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8" t="0" r="-528" b="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06057" y="671189"/>
            <a:ext cx="1853243" cy="1853243"/>
            <a:chOff x="0" y="0"/>
            <a:chExt cx="2470991" cy="24709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1039" cy="2471039"/>
            </a:xfrm>
            <a:custGeom>
              <a:avLst/>
              <a:gdLst/>
              <a:ahLst/>
              <a:cxnLst/>
              <a:rect r="r" b="b" t="t" l="l"/>
              <a:pathLst>
                <a:path h="2471039" w="2471039">
                  <a:moveTo>
                    <a:pt x="0" y="0"/>
                  </a:moveTo>
                  <a:lnTo>
                    <a:pt x="2471039" y="0"/>
                  </a:lnTo>
                  <a:lnTo>
                    <a:pt x="2471039" y="2471039"/>
                  </a:lnTo>
                  <a:lnTo>
                    <a:pt x="0" y="247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1" b="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157259" y="5038150"/>
            <a:ext cx="1814301" cy="1814301"/>
            <a:chOff x="0" y="0"/>
            <a:chExt cx="2419068" cy="24190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19096" cy="2419096"/>
            </a:xfrm>
            <a:custGeom>
              <a:avLst/>
              <a:gdLst/>
              <a:ahLst/>
              <a:cxnLst/>
              <a:rect r="r" b="b" t="t" l="l"/>
              <a:pathLst>
                <a:path h="2419096" w="2419096">
                  <a:moveTo>
                    <a:pt x="0" y="0"/>
                  </a:moveTo>
                  <a:lnTo>
                    <a:pt x="2419096" y="0"/>
                  </a:lnTo>
                  <a:lnTo>
                    <a:pt x="2419096" y="2419096"/>
                  </a:lnTo>
                  <a:lnTo>
                    <a:pt x="0" y="241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1" b="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4744533">
            <a:off x="7337882" y="4778504"/>
            <a:ext cx="2725263" cy="1556580"/>
          </a:xfrm>
          <a:custGeom>
            <a:avLst/>
            <a:gdLst/>
            <a:ahLst/>
            <a:cxnLst/>
            <a:rect r="r" b="b" t="t" l="l"/>
            <a:pathLst>
              <a:path h="1556580" w="2725263">
                <a:moveTo>
                  <a:pt x="0" y="0"/>
                </a:moveTo>
                <a:lnTo>
                  <a:pt x="2725263" y="0"/>
                </a:lnTo>
                <a:lnTo>
                  <a:pt x="2725263" y="1556580"/>
                </a:lnTo>
                <a:lnTo>
                  <a:pt x="0" y="1556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59451" y="1005188"/>
            <a:ext cx="6475121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B5304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2571" y="2161592"/>
            <a:ext cx="8751119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038" y="4168191"/>
            <a:ext cx="6701947" cy="71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b="true" sz="2080" u="sng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https://github.com/digitalepidemiologylab/plantvillage_deeplearning_paper_dataset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0B5304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25568" y="7445843"/>
            <a:ext cx="5937558" cy="28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</a:pPr>
          </a:p>
          <a:p>
            <a:pPr algn="ctr">
              <a:lnSpc>
                <a:spcPts val="2475"/>
              </a:lnSpc>
            </a:pPr>
            <a:r>
              <a:rPr lang="en-US" sz="1768" b="true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system uses the *PlantVillage Dataset*, which includes:</a:t>
            </a:r>
          </a:p>
          <a:p>
            <a:pPr algn="ctr">
              <a:lnSpc>
                <a:spcPts val="2475"/>
              </a:lnSpc>
            </a:pPr>
          </a:p>
          <a:p>
            <a:pPr algn="ctr">
              <a:lnSpc>
                <a:spcPts val="2475"/>
              </a:lnSpc>
            </a:pPr>
            <a:r>
              <a:rPr lang="en-US" sz="1768" b="true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 50,000+ labeled images</a:t>
            </a:r>
          </a:p>
          <a:p>
            <a:pPr algn="ctr">
              <a:lnSpc>
                <a:spcPts val="2475"/>
              </a:lnSpc>
            </a:pPr>
            <a:r>
              <a:rPr lang="en-US" sz="1768" b="true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 Multiple plant types</a:t>
            </a:r>
          </a:p>
          <a:p>
            <a:pPr algn="ctr">
              <a:lnSpc>
                <a:spcPts val="2475"/>
              </a:lnSpc>
            </a:pPr>
            <a:r>
              <a:rPr lang="en-US" sz="1768" b="true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* Around 38 disease categories including healthy leaves</a:t>
            </a:r>
          </a:p>
          <a:p>
            <a:pPr algn="ctr">
              <a:lnSpc>
                <a:spcPts val="2475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5922079"/>
            <a:ext cx="6649390" cy="3104678"/>
          </a:xfrm>
          <a:custGeom>
            <a:avLst/>
            <a:gdLst/>
            <a:ahLst/>
            <a:cxnLst/>
            <a:rect r="r" b="b" t="t" l="l"/>
            <a:pathLst>
              <a:path h="3104678" w="6649390">
                <a:moveTo>
                  <a:pt x="0" y="0"/>
                </a:moveTo>
                <a:lnTo>
                  <a:pt x="6649390" y="0"/>
                </a:lnTo>
                <a:lnTo>
                  <a:pt x="6649390" y="3104678"/>
                </a:lnTo>
                <a:lnTo>
                  <a:pt x="0" y="3104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2351" r="-1937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4483" y="7820728"/>
            <a:ext cx="4179033" cy="4523987"/>
            <a:chOff x="0" y="0"/>
            <a:chExt cx="5572044" cy="6031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1998" cy="6031992"/>
            </a:xfrm>
            <a:custGeom>
              <a:avLst/>
              <a:gdLst/>
              <a:ahLst/>
              <a:cxnLst/>
              <a:rect r="r" b="b" t="t" l="l"/>
              <a:pathLst>
                <a:path h="6031992" w="5571998">
                  <a:moveTo>
                    <a:pt x="0" y="0"/>
                  </a:moveTo>
                  <a:lnTo>
                    <a:pt x="5571998" y="0"/>
                  </a:lnTo>
                  <a:lnTo>
                    <a:pt x="5571998" y="6031992"/>
                  </a:lnTo>
                  <a:lnTo>
                    <a:pt x="0" y="603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5" t="0" r="-5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9309026">
            <a:off x="15168562" y="-3403927"/>
            <a:ext cx="4181477" cy="5566026"/>
            <a:chOff x="0" y="0"/>
            <a:chExt cx="5575303" cy="74213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75300" cy="7421372"/>
            </a:xfrm>
            <a:custGeom>
              <a:avLst/>
              <a:gdLst/>
              <a:ahLst/>
              <a:cxnLst/>
              <a:rect r="r" b="b" t="t" l="l"/>
              <a:pathLst>
                <a:path h="7421372" w="5575300">
                  <a:moveTo>
                    <a:pt x="0" y="0"/>
                  </a:moveTo>
                  <a:lnTo>
                    <a:pt x="5575300" y="0"/>
                  </a:lnTo>
                  <a:lnTo>
                    <a:pt x="5575300" y="7421372"/>
                  </a:lnTo>
                  <a:lnTo>
                    <a:pt x="0" y="742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" t="0" r="-7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90896" y="2972330"/>
            <a:ext cx="4694520" cy="4694520"/>
            <a:chOff x="0" y="0"/>
            <a:chExt cx="6259360" cy="62593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59322" cy="6259322"/>
            </a:xfrm>
            <a:custGeom>
              <a:avLst/>
              <a:gdLst/>
              <a:ahLst/>
              <a:cxnLst/>
              <a:rect r="r" b="b" t="t" l="l"/>
              <a:pathLst>
                <a:path h="6259322" w="6259322">
                  <a:moveTo>
                    <a:pt x="0" y="0"/>
                  </a:moveTo>
                  <a:lnTo>
                    <a:pt x="6259322" y="0"/>
                  </a:lnTo>
                  <a:lnTo>
                    <a:pt x="6259322" y="6259322"/>
                  </a:lnTo>
                  <a:lnTo>
                    <a:pt x="0" y="625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400" y="3870912"/>
            <a:ext cx="3900096" cy="3900096"/>
            <a:chOff x="0" y="0"/>
            <a:chExt cx="5200128" cy="52001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00142" cy="5200142"/>
            </a:xfrm>
            <a:custGeom>
              <a:avLst/>
              <a:gdLst/>
              <a:ahLst/>
              <a:cxnLst/>
              <a:rect r="r" b="b" t="t" l="l"/>
              <a:pathLst>
                <a:path h="5200142" w="5200142">
                  <a:moveTo>
                    <a:pt x="0" y="0"/>
                  </a:moveTo>
                  <a:lnTo>
                    <a:pt x="5200142" y="0"/>
                  </a:lnTo>
                  <a:lnTo>
                    <a:pt x="5200142" y="5200142"/>
                  </a:lnTo>
                  <a:lnTo>
                    <a:pt x="0" y="5200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841949" y="6041398"/>
            <a:ext cx="2648947" cy="871744"/>
          </a:xfrm>
          <a:custGeom>
            <a:avLst/>
            <a:gdLst/>
            <a:ahLst/>
            <a:cxnLst/>
            <a:rect r="r" b="b" t="t" l="l"/>
            <a:pathLst>
              <a:path h="871744" w="2648947">
                <a:moveTo>
                  <a:pt x="0" y="0"/>
                </a:moveTo>
                <a:lnTo>
                  <a:pt x="2648947" y="0"/>
                </a:lnTo>
                <a:lnTo>
                  <a:pt x="2648947" y="871744"/>
                </a:lnTo>
                <a:lnTo>
                  <a:pt x="0" y="87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6846" y="1888068"/>
            <a:ext cx="3401479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0B5304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7185" y="1888068"/>
            <a:ext cx="4391943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29280" y="3642312"/>
            <a:ext cx="3930020" cy="555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1989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🧠 AI PREDICTION RESULT</a:t>
            </a:r>
          </a:p>
          <a:p>
            <a:pPr algn="ctr">
              <a:lnSpc>
                <a:spcPts val="3342"/>
              </a:lnSpc>
            </a:pPr>
            <a:r>
              <a:rPr lang="en-US" sz="1989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TOMATO LATE BLIGHT</a:t>
            </a:r>
          </a:p>
          <a:p>
            <a:pPr algn="ctr">
              <a:lnSpc>
                <a:spcPts val="3342"/>
              </a:lnSpc>
            </a:pPr>
            <a:r>
              <a:rPr lang="en-US" sz="1989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📊 CONFIDENCE</a:t>
            </a:r>
          </a:p>
          <a:p>
            <a:pPr algn="ctr">
              <a:lnSpc>
                <a:spcPts val="3342"/>
              </a:lnSpc>
            </a:pPr>
            <a:r>
              <a:rPr lang="en-US" sz="1989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97.4%</a:t>
            </a:r>
          </a:p>
          <a:p>
            <a:pPr algn="ctr">
              <a:lnSpc>
                <a:spcPts val="3342"/>
              </a:lnSpc>
            </a:pPr>
            <a:r>
              <a:rPr lang="en-US" sz="1989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✅ RECOMMENDATION</a:t>
            </a:r>
          </a:p>
          <a:p>
            <a:pPr algn="ctr" marL="454747" indent="-151582" lvl="2">
              <a:lnSpc>
                <a:spcPts val="3342"/>
              </a:lnSpc>
              <a:buFont typeface="Arial"/>
              <a:buChar char="⚬"/>
            </a:pPr>
            <a:r>
              <a:rPr lang="en-US" b="true" sz="1989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✔ REMOVE INFECTED LEAVES IMMEDIATELY</a:t>
            </a:r>
          </a:p>
          <a:p>
            <a:pPr algn="ctr" marL="454747" indent="-151582" lvl="2">
              <a:lnSpc>
                <a:spcPts val="3342"/>
              </a:lnSpc>
              <a:buFont typeface="Arial"/>
              <a:buChar char="⚬"/>
            </a:pPr>
            <a:r>
              <a:rPr lang="en-US" b="true" sz="1989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✔ APPLY COPPER-BASED FUNGICIDE</a:t>
            </a:r>
          </a:p>
          <a:p>
            <a:pPr algn="ctr" marL="454747" indent="-151582" lvl="2">
              <a:lnSpc>
                <a:spcPts val="3342"/>
              </a:lnSpc>
              <a:buFont typeface="Arial"/>
              <a:buChar char="⚬"/>
            </a:pPr>
            <a:r>
              <a:rPr lang="en-US" b="true" sz="1989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✔ AVOID WATERING LEAVES DIRECTLY</a:t>
            </a:r>
          </a:p>
          <a:p>
            <a:pPr algn="ctr" marL="454747" indent="-151582" lvl="2">
              <a:lnSpc>
                <a:spcPts val="3342"/>
              </a:lnSpc>
            </a:pPr>
          </a:p>
          <a:p>
            <a:pPr algn="ctr" marL="454747" indent="-151582" lvl="2">
              <a:lnSpc>
                <a:spcPts val="334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209666" y="-19214"/>
            <a:ext cx="5564624" cy="16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 spc="1008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548238" y="6041398"/>
            <a:ext cx="2648947" cy="871744"/>
          </a:xfrm>
          <a:custGeom>
            <a:avLst/>
            <a:gdLst/>
            <a:ahLst/>
            <a:cxnLst/>
            <a:rect r="r" b="b" t="t" l="l"/>
            <a:pathLst>
              <a:path h="871744" w="2648947">
                <a:moveTo>
                  <a:pt x="0" y="0"/>
                </a:moveTo>
                <a:lnTo>
                  <a:pt x="2648947" y="0"/>
                </a:lnTo>
                <a:lnTo>
                  <a:pt x="2648947" y="871744"/>
                </a:lnTo>
                <a:lnTo>
                  <a:pt x="0" y="87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62366"/>
            <a:ext cx="7109673" cy="112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sz="7998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</a:t>
            </a:r>
          </a:p>
        </p:txBody>
      </p:sp>
      <p:grpSp>
        <p:nvGrpSpPr>
          <p:cNvPr name="Group 3" id="3"/>
          <p:cNvGrpSpPr/>
          <p:nvPr/>
        </p:nvGrpSpPr>
        <p:grpSpPr>
          <a:xfrm rot="-8299228">
            <a:off x="7129102" y="-2107062"/>
            <a:ext cx="3751473" cy="4993641"/>
            <a:chOff x="0" y="0"/>
            <a:chExt cx="5001964" cy="6658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022" cy="6658229"/>
            </a:xfrm>
            <a:custGeom>
              <a:avLst/>
              <a:gdLst/>
              <a:ahLst/>
              <a:cxnLst/>
              <a:rect r="r" b="b" t="t" l="l"/>
              <a:pathLst>
                <a:path h="6658229" w="5002022">
                  <a:moveTo>
                    <a:pt x="0" y="0"/>
                  </a:moveTo>
                  <a:lnTo>
                    <a:pt x="5002022" y="0"/>
                  </a:lnTo>
                  <a:lnTo>
                    <a:pt x="5002022" y="6658229"/>
                  </a:lnTo>
                  <a:lnTo>
                    <a:pt x="0" y="665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0" t="0" r="-6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2229770">
            <a:off x="4406390" y="6284660"/>
            <a:ext cx="4138352" cy="4479948"/>
            <a:chOff x="0" y="0"/>
            <a:chExt cx="5517803" cy="5973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17769" cy="5973318"/>
            </a:xfrm>
            <a:custGeom>
              <a:avLst/>
              <a:gdLst/>
              <a:ahLst/>
              <a:cxnLst/>
              <a:rect r="r" b="b" t="t" l="l"/>
              <a:pathLst>
                <a:path h="5973318" w="5517769">
                  <a:moveTo>
                    <a:pt x="0" y="0"/>
                  </a:moveTo>
                  <a:lnTo>
                    <a:pt x="5517769" y="0"/>
                  </a:lnTo>
                  <a:lnTo>
                    <a:pt x="5517769" y="5973318"/>
                  </a:lnTo>
                  <a:lnTo>
                    <a:pt x="0" y="597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" t="0" r="-55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861942" y="2190389"/>
            <a:ext cx="3962177" cy="3011570"/>
            <a:chOff x="0" y="0"/>
            <a:chExt cx="5282903" cy="4015427"/>
          </a:xfrm>
        </p:grpSpPr>
        <p:sp>
          <p:nvSpPr>
            <p:cNvPr name="Freeform 8" id="8" descr="Next.js and Content Delivery Networks ..."/>
            <p:cNvSpPr/>
            <p:nvPr/>
          </p:nvSpPr>
          <p:spPr>
            <a:xfrm flipH="false" flipV="false" rot="0">
              <a:off x="0" y="0"/>
              <a:ext cx="5282946" cy="4015486"/>
            </a:xfrm>
            <a:custGeom>
              <a:avLst/>
              <a:gdLst/>
              <a:ahLst/>
              <a:cxnLst/>
              <a:rect r="r" b="b" t="t" l="l"/>
              <a:pathLst>
                <a:path h="4015486" w="5282946">
                  <a:moveTo>
                    <a:pt x="0" y="0"/>
                  </a:moveTo>
                  <a:lnTo>
                    <a:pt x="5282946" y="0"/>
                  </a:lnTo>
                  <a:lnTo>
                    <a:pt x="5282946" y="4015486"/>
                  </a:lnTo>
                  <a:lnTo>
                    <a:pt x="0" y="401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1563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192436" y="2206723"/>
            <a:ext cx="4103064" cy="3011571"/>
            <a:chOff x="0" y="0"/>
            <a:chExt cx="5470752" cy="4015428"/>
          </a:xfrm>
        </p:grpSpPr>
        <p:sp>
          <p:nvSpPr>
            <p:cNvPr name="Freeform 10" id="10" descr="MongoDB Blog"/>
            <p:cNvSpPr/>
            <p:nvPr/>
          </p:nvSpPr>
          <p:spPr>
            <a:xfrm flipH="false" flipV="false" rot="0">
              <a:off x="0" y="0"/>
              <a:ext cx="5470779" cy="4015486"/>
            </a:xfrm>
            <a:custGeom>
              <a:avLst/>
              <a:gdLst/>
              <a:ahLst/>
              <a:cxnLst/>
              <a:rect r="r" b="b" t="t" l="l"/>
              <a:pathLst>
                <a:path h="4015486" w="5470779">
                  <a:moveTo>
                    <a:pt x="0" y="0"/>
                  </a:moveTo>
                  <a:lnTo>
                    <a:pt x="5470779" y="0"/>
                  </a:lnTo>
                  <a:lnTo>
                    <a:pt x="5470779" y="4015486"/>
                  </a:lnTo>
                  <a:lnTo>
                    <a:pt x="0" y="401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6333" b="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217393" y="5348337"/>
            <a:ext cx="3369914" cy="3369914"/>
            <a:chOff x="0" y="0"/>
            <a:chExt cx="4493219" cy="4493219"/>
          </a:xfrm>
        </p:grpSpPr>
        <p:sp>
          <p:nvSpPr>
            <p:cNvPr name="Freeform 12" id="12" descr="Python - Wikiversity"/>
            <p:cNvSpPr/>
            <p:nvPr/>
          </p:nvSpPr>
          <p:spPr>
            <a:xfrm flipH="false" flipV="false" rot="0">
              <a:off x="0" y="0"/>
              <a:ext cx="4493260" cy="4493260"/>
            </a:xfrm>
            <a:custGeom>
              <a:avLst/>
              <a:gdLst/>
              <a:ahLst/>
              <a:cxnLst/>
              <a:rect r="r" b="b" t="t" l="l"/>
              <a:pathLst>
                <a:path h="4493260" w="4493260">
                  <a:moveTo>
                    <a:pt x="0" y="0"/>
                  </a:moveTo>
                  <a:lnTo>
                    <a:pt x="4493260" y="0"/>
                  </a:lnTo>
                  <a:lnTo>
                    <a:pt x="4493260" y="4493260"/>
                  </a:lnTo>
                  <a:lnTo>
                    <a:pt x="0" y="44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385537" y="5348337"/>
            <a:ext cx="3909963" cy="3011571"/>
            <a:chOff x="0" y="0"/>
            <a:chExt cx="5213284" cy="4015428"/>
          </a:xfrm>
        </p:grpSpPr>
        <p:sp>
          <p:nvSpPr>
            <p:cNvPr name="Freeform 14" id="14" descr="Hugging Face Tutorial for Beginners ..."/>
            <p:cNvSpPr/>
            <p:nvPr/>
          </p:nvSpPr>
          <p:spPr>
            <a:xfrm flipH="false" flipV="false" rot="0">
              <a:off x="0" y="0"/>
              <a:ext cx="5213223" cy="4015486"/>
            </a:xfrm>
            <a:custGeom>
              <a:avLst/>
              <a:gdLst/>
              <a:ahLst/>
              <a:cxnLst/>
              <a:rect r="r" b="b" t="t" l="l"/>
              <a:pathLst>
                <a:path h="4015486" w="5213223">
                  <a:moveTo>
                    <a:pt x="0" y="0"/>
                  </a:moveTo>
                  <a:lnTo>
                    <a:pt x="5213223" y="0"/>
                  </a:lnTo>
                  <a:lnTo>
                    <a:pt x="5213223" y="4015486"/>
                  </a:lnTo>
                  <a:lnTo>
                    <a:pt x="0" y="401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2982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25699" y="3333492"/>
            <a:ext cx="7269693" cy="260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MongoDB: fast, flexible NoSQL database.</a:t>
            </a:r>
          </a:p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Next.js: frontend + backend in one, SSR.</a:t>
            </a:r>
          </a:p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+ Keras: build AI model.</a:t>
            </a:r>
          </a:p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Hugging Face: deploy  model as an API.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2" t="0" r="-8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0B5304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873294">
            <a:off x="14666351" y="-764332"/>
            <a:ext cx="4138352" cy="4479948"/>
            <a:chOff x="0" y="0"/>
            <a:chExt cx="5517803" cy="5973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7769" cy="5973318"/>
            </a:xfrm>
            <a:custGeom>
              <a:avLst/>
              <a:gdLst/>
              <a:ahLst/>
              <a:cxnLst/>
              <a:rect r="r" b="b" t="t" l="l"/>
              <a:pathLst>
                <a:path h="5973318" w="5517769">
                  <a:moveTo>
                    <a:pt x="0" y="0"/>
                  </a:moveTo>
                  <a:lnTo>
                    <a:pt x="5517769" y="0"/>
                  </a:lnTo>
                  <a:lnTo>
                    <a:pt x="5517769" y="5973318"/>
                  </a:lnTo>
                  <a:lnTo>
                    <a:pt x="0" y="597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" t="0" r="-5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2" t="0" r="-8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7570" y="528396"/>
            <a:ext cx="6123035" cy="12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b="true" sz="7998" spc="1343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JOURNEY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826" y="5144073"/>
            <a:ext cx="3286369" cy="3753451"/>
            <a:chOff x="0" y="0"/>
            <a:chExt cx="865546" cy="988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5546" cy="988563"/>
            </a:xfrm>
            <a:custGeom>
              <a:avLst/>
              <a:gdLst/>
              <a:ahLst/>
              <a:cxnLst/>
              <a:rect r="r" b="b" t="t" l="l"/>
              <a:pathLst>
                <a:path h="988563" w="865546">
                  <a:moveTo>
                    <a:pt x="40048" y="0"/>
                  </a:moveTo>
                  <a:lnTo>
                    <a:pt x="825498" y="0"/>
                  </a:lnTo>
                  <a:cubicBezTo>
                    <a:pt x="836119" y="0"/>
                    <a:pt x="846306" y="4219"/>
                    <a:pt x="853816" y="11730"/>
                  </a:cubicBezTo>
                  <a:cubicBezTo>
                    <a:pt x="861326" y="19240"/>
                    <a:pt x="865546" y="29427"/>
                    <a:pt x="865546" y="40048"/>
                  </a:cubicBezTo>
                  <a:lnTo>
                    <a:pt x="865546" y="948515"/>
                  </a:lnTo>
                  <a:cubicBezTo>
                    <a:pt x="865546" y="959137"/>
                    <a:pt x="861326" y="969323"/>
                    <a:pt x="853816" y="976833"/>
                  </a:cubicBezTo>
                  <a:cubicBezTo>
                    <a:pt x="846306" y="984344"/>
                    <a:pt x="836119" y="988563"/>
                    <a:pt x="825498" y="988563"/>
                  </a:cubicBezTo>
                  <a:lnTo>
                    <a:pt x="40048" y="988563"/>
                  </a:lnTo>
                  <a:cubicBezTo>
                    <a:pt x="29427" y="988563"/>
                    <a:pt x="19240" y="984344"/>
                    <a:pt x="11730" y="976833"/>
                  </a:cubicBezTo>
                  <a:cubicBezTo>
                    <a:pt x="4219" y="969323"/>
                    <a:pt x="0" y="959137"/>
                    <a:pt x="0" y="948515"/>
                  </a:cubicBezTo>
                  <a:lnTo>
                    <a:pt x="0" y="40048"/>
                  </a:lnTo>
                  <a:cubicBezTo>
                    <a:pt x="0" y="29427"/>
                    <a:pt x="4219" y="19240"/>
                    <a:pt x="11730" y="11730"/>
                  </a:cubicBezTo>
                  <a:cubicBezTo>
                    <a:pt x="19240" y="4219"/>
                    <a:pt x="29427" y="0"/>
                    <a:pt x="40048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52400"/>
              <a:ext cx="865546" cy="1140963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Data preprocessing and image preparation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Building MobileNetV2 and starting training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First evaluation and model adjustments</a:t>
              </a:r>
            </a:p>
            <a:p>
              <a:pPr algn="l">
                <a:lnSpc>
                  <a:spcPts val="3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6846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Development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78023" y="5144073"/>
            <a:ext cx="3307027" cy="3753451"/>
            <a:chOff x="0" y="0"/>
            <a:chExt cx="870987" cy="988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0987" cy="988563"/>
            </a:xfrm>
            <a:custGeom>
              <a:avLst/>
              <a:gdLst/>
              <a:ahLst/>
              <a:cxnLst/>
              <a:rect r="r" b="b" t="t" l="l"/>
              <a:pathLst>
                <a:path h="988563" w="870987">
                  <a:moveTo>
                    <a:pt x="39798" y="0"/>
                  </a:moveTo>
                  <a:lnTo>
                    <a:pt x="831189" y="0"/>
                  </a:lnTo>
                  <a:cubicBezTo>
                    <a:pt x="841744" y="0"/>
                    <a:pt x="851867" y="4193"/>
                    <a:pt x="859330" y="11657"/>
                  </a:cubicBezTo>
                  <a:cubicBezTo>
                    <a:pt x="866794" y="19120"/>
                    <a:pt x="870987" y="29243"/>
                    <a:pt x="870987" y="39798"/>
                  </a:cubicBezTo>
                  <a:lnTo>
                    <a:pt x="870987" y="948765"/>
                  </a:lnTo>
                  <a:cubicBezTo>
                    <a:pt x="870987" y="959320"/>
                    <a:pt x="866794" y="969443"/>
                    <a:pt x="859330" y="976907"/>
                  </a:cubicBezTo>
                  <a:cubicBezTo>
                    <a:pt x="851867" y="984370"/>
                    <a:pt x="841744" y="988563"/>
                    <a:pt x="831189" y="988563"/>
                  </a:cubicBezTo>
                  <a:lnTo>
                    <a:pt x="39798" y="988563"/>
                  </a:lnTo>
                  <a:cubicBezTo>
                    <a:pt x="29243" y="988563"/>
                    <a:pt x="19120" y="984370"/>
                    <a:pt x="11657" y="976907"/>
                  </a:cubicBezTo>
                  <a:cubicBezTo>
                    <a:pt x="4193" y="969443"/>
                    <a:pt x="0" y="959320"/>
                    <a:pt x="0" y="948765"/>
                  </a:cubicBezTo>
                  <a:lnTo>
                    <a:pt x="0" y="39798"/>
                  </a:lnTo>
                  <a:cubicBezTo>
                    <a:pt x="0" y="29243"/>
                    <a:pt x="4193" y="19120"/>
                    <a:pt x="11657" y="11657"/>
                  </a:cubicBezTo>
                  <a:cubicBezTo>
                    <a:pt x="19120" y="4193"/>
                    <a:pt x="29243" y="0"/>
                    <a:pt x="39798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870987" cy="1140963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Setting up Next.js project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Designing pages (Home, Upload, Result)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Creating API routes for image submission</a:t>
              </a:r>
            </a:p>
            <a:p>
              <a:pPr algn="l">
                <a:lnSpc>
                  <a:spcPts val="3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545042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Development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530865" y="5144073"/>
            <a:ext cx="3307027" cy="3753451"/>
            <a:chOff x="0" y="0"/>
            <a:chExt cx="870987" cy="9885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0987" cy="988563"/>
            </a:xfrm>
            <a:custGeom>
              <a:avLst/>
              <a:gdLst/>
              <a:ahLst/>
              <a:cxnLst/>
              <a:rect r="r" b="b" t="t" l="l"/>
              <a:pathLst>
                <a:path h="988563" w="870987">
                  <a:moveTo>
                    <a:pt x="39798" y="0"/>
                  </a:moveTo>
                  <a:lnTo>
                    <a:pt x="831189" y="0"/>
                  </a:lnTo>
                  <a:cubicBezTo>
                    <a:pt x="841744" y="0"/>
                    <a:pt x="851867" y="4193"/>
                    <a:pt x="859330" y="11657"/>
                  </a:cubicBezTo>
                  <a:cubicBezTo>
                    <a:pt x="866794" y="19120"/>
                    <a:pt x="870987" y="29243"/>
                    <a:pt x="870987" y="39798"/>
                  </a:cubicBezTo>
                  <a:lnTo>
                    <a:pt x="870987" y="948765"/>
                  </a:lnTo>
                  <a:cubicBezTo>
                    <a:pt x="870987" y="959320"/>
                    <a:pt x="866794" y="969443"/>
                    <a:pt x="859330" y="976907"/>
                  </a:cubicBezTo>
                  <a:cubicBezTo>
                    <a:pt x="851867" y="984370"/>
                    <a:pt x="841744" y="988563"/>
                    <a:pt x="831189" y="988563"/>
                  </a:cubicBezTo>
                  <a:lnTo>
                    <a:pt x="39798" y="988563"/>
                  </a:lnTo>
                  <a:cubicBezTo>
                    <a:pt x="29243" y="988563"/>
                    <a:pt x="19120" y="984370"/>
                    <a:pt x="11657" y="976907"/>
                  </a:cubicBezTo>
                  <a:cubicBezTo>
                    <a:pt x="4193" y="969443"/>
                    <a:pt x="0" y="959320"/>
                    <a:pt x="0" y="948765"/>
                  </a:cubicBezTo>
                  <a:lnTo>
                    <a:pt x="0" y="39798"/>
                  </a:lnTo>
                  <a:cubicBezTo>
                    <a:pt x="0" y="29243"/>
                    <a:pt x="4193" y="19120"/>
                    <a:pt x="11657" y="11657"/>
                  </a:cubicBezTo>
                  <a:cubicBezTo>
                    <a:pt x="19120" y="4193"/>
                    <a:pt x="29243" y="0"/>
                    <a:pt x="39798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870987" cy="1140963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800"/>
                </a:lnSpc>
              </a:pPr>
              <a:r>
                <a:rPr lang="en-US" sz="18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Fine-tuning the model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Final testing</a:t>
              </a:r>
            </a:p>
            <a:p>
              <a:pPr algn="l">
                <a:lnSpc>
                  <a:spcPts val="3800"/>
                </a:lnSpc>
              </a:pPr>
              <a:r>
                <a:rPr lang="en-US" sz="18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Saving the model as .h5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Deployment to HuggingFace as an inference API</a:t>
              </a:r>
            </a:p>
            <a:p>
              <a:pPr algn="l">
                <a:lnSpc>
                  <a:spcPts val="3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97885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Finalization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928861" y="5103340"/>
            <a:ext cx="3918574" cy="3794184"/>
            <a:chOff x="0" y="0"/>
            <a:chExt cx="1032052" cy="999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2052" cy="999291"/>
            </a:xfrm>
            <a:custGeom>
              <a:avLst/>
              <a:gdLst/>
              <a:ahLst/>
              <a:cxnLst/>
              <a:rect r="r" b="b" t="t" l="l"/>
              <a:pathLst>
                <a:path h="999291" w="1032052">
                  <a:moveTo>
                    <a:pt x="33587" y="0"/>
                  </a:moveTo>
                  <a:lnTo>
                    <a:pt x="998466" y="0"/>
                  </a:lnTo>
                  <a:cubicBezTo>
                    <a:pt x="1017015" y="0"/>
                    <a:pt x="1032052" y="15037"/>
                    <a:pt x="1032052" y="33587"/>
                  </a:cubicBezTo>
                  <a:lnTo>
                    <a:pt x="1032052" y="965704"/>
                  </a:lnTo>
                  <a:cubicBezTo>
                    <a:pt x="1032052" y="974612"/>
                    <a:pt x="1028514" y="983155"/>
                    <a:pt x="1022215" y="989454"/>
                  </a:cubicBezTo>
                  <a:cubicBezTo>
                    <a:pt x="1015916" y="995752"/>
                    <a:pt x="1007373" y="999291"/>
                    <a:pt x="998466" y="999291"/>
                  </a:cubicBezTo>
                  <a:lnTo>
                    <a:pt x="33587" y="999291"/>
                  </a:lnTo>
                  <a:cubicBezTo>
                    <a:pt x="24679" y="999291"/>
                    <a:pt x="16136" y="995752"/>
                    <a:pt x="9837" y="989454"/>
                  </a:cubicBezTo>
                  <a:cubicBezTo>
                    <a:pt x="3539" y="983155"/>
                    <a:pt x="0" y="974612"/>
                    <a:pt x="0" y="965704"/>
                  </a:cubicBezTo>
                  <a:lnTo>
                    <a:pt x="0" y="33587"/>
                  </a:lnTo>
                  <a:cubicBezTo>
                    <a:pt x="0" y="24679"/>
                    <a:pt x="3539" y="16136"/>
                    <a:pt x="9837" y="9837"/>
                  </a:cubicBezTo>
                  <a:cubicBezTo>
                    <a:pt x="16136" y="3539"/>
                    <a:pt x="24679" y="0"/>
                    <a:pt x="33587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1032052" cy="1123116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194"/>
                </a:lnSpc>
              </a:pP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Next.js backend communicat</a:t>
              </a: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es with the HuggingFace model</a:t>
              </a:r>
            </a:p>
            <a:p>
              <a:pPr algn="l">
                <a:lnSpc>
                  <a:spcPts val="3194"/>
                </a:lnSpc>
              </a:pPr>
              <a:r>
                <a:rPr lang="en-US" b="true" sz="15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Displaying prediction results in the frontend</a:t>
              </a:r>
            </a:p>
            <a:p>
              <a:pPr algn="l">
                <a:lnSpc>
                  <a:spcPts val="3194"/>
                </a:lnSpc>
              </a:pP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UI improvements and adding treatment instructions</a:t>
              </a:r>
            </a:p>
            <a:p>
              <a:pPr algn="l">
                <a:lnSpc>
                  <a:spcPts val="3194"/>
                </a:lnSpc>
              </a:pPr>
              <a:r>
                <a:rPr lang="en-US" b="true" sz="15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Preparing presentation and documentation</a:t>
              </a:r>
            </a:p>
            <a:p>
              <a:pPr algn="l">
                <a:lnSpc>
                  <a:spcPts val="319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143174" y="4129841"/>
            <a:ext cx="3489948" cy="86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Integration &amp; Completion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19826" y="5144073"/>
            <a:ext cx="3286369" cy="3753451"/>
            <a:chOff x="0" y="0"/>
            <a:chExt cx="865546" cy="9885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5546" cy="988563"/>
            </a:xfrm>
            <a:custGeom>
              <a:avLst/>
              <a:gdLst/>
              <a:ahLst/>
              <a:cxnLst/>
              <a:rect r="r" b="b" t="t" l="l"/>
              <a:pathLst>
                <a:path h="988563" w="865546">
                  <a:moveTo>
                    <a:pt x="40048" y="0"/>
                  </a:moveTo>
                  <a:lnTo>
                    <a:pt x="825498" y="0"/>
                  </a:lnTo>
                  <a:cubicBezTo>
                    <a:pt x="836119" y="0"/>
                    <a:pt x="846306" y="4219"/>
                    <a:pt x="853816" y="11730"/>
                  </a:cubicBezTo>
                  <a:cubicBezTo>
                    <a:pt x="861326" y="19240"/>
                    <a:pt x="865546" y="29427"/>
                    <a:pt x="865546" y="40048"/>
                  </a:cubicBezTo>
                  <a:lnTo>
                    <a:pt x="865546" y="948515"/>
                  </a:lnTo>
                  <a:cubicBezTo>
                    <a:pt x="865546" y="959137"/>
                    <a:pt x="861326" y="969323"/>
                    <a:pt x="853816" y="976833"/>
                  </a:cubicBezTo>
                  <a:cubicBezTo>
                    <a:pt x="846306" y="984344"/>
                    <a:pt x="836119" y="988563"/>
                    <a:pt x="825498" y="988563"/>
                  </a:cubicBezTo>
                  <a:lnTo>
                    <a:pt x="40048" y="988563"/>
                  </a:lnTo>
                  <a:cubicBezTo>
                    <a:pt x="29427" y="988563"/>
                    <a:pt x="19240" y="984344"/>
                    <a:pt x="11730" y="976833"/>
                  </a:cubicBezTo>
                  <a:cubicBezTo>
                    <a:pt x="4219" y="969323"/>
                    <a:pt x="0" y="959137"/>
                    <a:pt x="0" y="948515"/>
                  </a:cubicBezTo>
                  <a:lnTo>
                    <a:pt x="0" y="40048"/>
                  </a:lnTo>
                  <a:cubicBezTo>
                    <a:pt x="0" y="29427"/>
                    <a:pt x="4219" y="19240"/>
                    <a:pt x="11730" y="11730"/>
                  </a:cubicBezTo>
                  <a:cubicBezTo>
                    <a:pt x="19240" y="4219"/>
                    <a:pt x="29427" y="0"/>
                    <a:pt x="40048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865546" cy="1140963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Data preprocessing and image preparation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Building MobileNetV2 and starting training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First evaluation and model adjustments</a:t>
              </a:r>
            </a:p>
            <a:p>
              <a:pPr algn="l">
                <a:lnSpc>
                  <a:spcPts val="3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86846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Development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5042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Development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530865" y="5144073"/>
            <a:ext cx="3307027" cy="3753451"/>
            <a:chOff x="0" y="0"/>
            <a:chExt cx="870987" cy="9885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0987" cy="988563"/>
            </a:xfrm>
            <a:custGeom>
              <a:avLst/>
              <a:gdLst/>
              <a:ahLst/>
              <a:cxnLst/>
              <a:rect r="r" b="b" t="t" l="l"/>
              <a:pathLst>
                <a:path h="988563" w="870987">
                  <a:moveTo>
                    <a:pt x="39798" y="0"/>
                  </a:moveTo>
                  <a:lnTo>
                    <a:pt x="831189" y="0"/>
                  </a:lnTo>
                  <a:cubicBezTo>
                    <a:pt x="841744" y="0"/>
                    <a:pt x="851867" y="4193"/>
                    <a:pt x="859330" y="11657"/>
                  </a:cubicBezTo>
                  <a:cubicBezTo>
                    <a:pt x="866794" y="19120"/>
                    <a:pt x="870987" y="29243"/>
                    <a:pt x="870987" y="39798"/>
                  </a:cubicBezTo>
                  <a:lnTo>
                    <a:pt x="870987" y="948765"/>
                  </a:lnTo>
                  <a:cubicBezTo>
                    <a:pt x="870987" y="959320"/>
                    <a:pt x="866794" y="969443"/>
                    <a:pt x="859330" y="976907"/>
                  </a:cubicBezTo>
                  <a:cubicBezTo>
                    <a:pt x="851867" y="984370"/>
                    <a:pt x="841744" y="988563"/>
                    <a:pt x="831189" y="988563"/>
                  </a:cubicBezTo>
                  <a:lnTo>
                    <a:pt x="39798" y="988563"/>
                  </a:lnTo>
                  <a:cubicBezTo>
                    <a:pt x="29243" y="988563"/>
                    <a:pt x="19120" y="984370"/>
                    <a:pt x="11657" y="976907"/>
                  </a:cubicBezTo>
                  <a:cubicBezTo>
                    <a:pt x="4193" y="969443"/>
                    <a:pt x="0" y="959320"/>
                    <a:pt x="0" y="948765"/>
                  </a:cubicBezTo>
                  <a:lnTo>
                    <a:pt x="0" y="39798"/>
                  </a:lnTo>
                  <a:cubicBezTo>
                    <a:pt x="0" y="29243"/>
                    <a:pt x="4193" y="19120"/>
                    <a:pt x="11657" y="11657"/>
                  </a:cubicBezTo>
                  <a:cubicBezTo>
                    <a:pt x="19120" y="4193"/>
                    <a:pt x="29243" y="0"/>
                    <a:pt x="39798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52400"/>
              <a:ext cx="870987" cy="1140963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800"/>
                </a:lnSpc>
              </a:pPr>
              <a:r>
                <a:rPr lang="en-US" sz="18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Fine-tuning the model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Final testing</a:t>
              </a:r>
            </a:p>
            <a:p>
              <a:pPr algn="l">
                <a:lnSpc>
                  <a:spcPts val="3800"/>
                </a:lnSpc>
              </a:pPr>
              <a:r>
                <a:rPr lang="en-US" sz="18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Saving the model as .h5</a:t>
              </a:r>
            </a:p>
            <a:p>
              <a:pPr algn="l">
                <a:lnSpc>
                  <a:spcPts val="3800"/>
                </a:lnSpc>
              </a:pPr>
              <a:r>
                <a:rPr lang="en-US" b="true" sz="18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Deployment to HuggingFace as an inference API</a:t>
              </a:r>
            </a:p>
            <a:p>
              <a:pPr algn="l">
                <a:lnSpc>
                  <a:spcPts val="3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297885" y="4348916"/>
            <a:ext cx="3527954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Finalization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928861" y="5103340"/>
            <a:ext cx="3918574" cy="3794184"/>
            <a:chOff x="0" y="0"/>
            <a:chExt cx="1032052" cy="99929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32052" cy="999291"/>
            </a:xfrm>
            <a:custGeom>
              <a:avLst/>
              <a:gdLst/>
              <a:ahLst/>
              <a:cxnLst/>
              <a:rect r="r" b="b" t="t" l="l"/>
              <a:pathLst>
                <a:path h="999291" w="1032052">
                  <a:moveTo>
                    <a:pt x="33587" y="0"/>
                  </a:moveTo>
                  <a:lnTo>
                    <a:pt x="998466" y="0"/>
                  </a:lnTo>
                  <a:cubicBezTo>
                    <a:pt x="1017015" y="0"/>
                    <a:pt x="1032052" y="15037"/>
                    <a:pt x="1032052" y="33587"/>
                  </a:cubicBezTo>
                  <a:lnTo>
                    <a:pt x="1032052" y="965704"/>
                  </a:lnTo>
                  <a:cubicBezTo>
                    <a:pt x="1032052" y="974612"/>
                    <a:pt x="1028514" y="983155"/>
                    <a:pt x="1022215" y="989454"/>
                  </a:cubicBezTo>
                  <a:cubicBezTo>
                    <a:pt x="1015916" y="995752"/>
                    <a:pt x="1007373" y="999291"/>
                    <a:pt x="998466" y="999291"/>
                  </a:cubicBezTo>
                  <a:lnTo>
                    <a:pt x="33587" y="999291"/>
                  </a:lnTo>
                  <a:cubicBezTo>
                    <a:pt x="24679" y="999291"/>
                    <a:pt x="16136" y="995752"/>
                    <a:pt x="9837" y="989454"/>
                  </a:cubicBezTo>
                  <a:cubicBezTo>
                    <a:pt x="3539" y="983155"/>
                    <a:pt x="0" y="974612"/>
                    <a:pt x="0" y="965704"/>
                  </a:cubicBezTo>
                  <a:lnTo>
                    <a:pt x="0" y="33587"/>
                  </a:lnTo>
                  <a:cubicBezTo>
                    <a:pt x="0" y="24679"/>
                    <a:pt x="3539" y="16136"/>
                    <a:pt x="9837" y="9837"/>
                  </a:cubicBezTo>
                  <a:cubicBezTo>
                    <a:pt x="16136" y="3539"/>
                    <a:pt x="24679" y="0"/>
                    <a:pt x="33587" y="0"/>
                  </a:cubicBezTo>
                  <a:close/>
                </a:path>
              </a:pathLst>
            </a:custGeom>
            <a:solidFill>
              <a:srgbClr val="FFFBF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1032052" cy="1123116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l">
                <a:lnSpc>
                  <a:spcPts val="3194"/>
                </a:lnSpc>
              </a:pP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Next.js backend communicat</a:t>
              </a: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es with the HuggingFace model</a:t>
              </a:r>
            </a:p>
            <a:p>
              <a:pPr algn="l">
                <a:lnSpc>
                  <a:spcPts val="3194"/>
                </a:lnSpc>
              </a:pPr>
              <a:r>
                <a:rPr lang="en-US" b="true" sz="15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Displaying prediction results in the frontend</a:t>
              </a:r>
            </a:p>
            <a:p>
              <a:pPr algn="l">
                <a:lnSpc>
                  <a:spcPts val="3194"/>
                </a:lnSpc>
              </a:pPr>
              <a:r>
                <a:rPr lang="en-US" sz="1581" i="true" b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UI improvements and adding treatment instructions</a:t>
              </a:r>
            </a:p>
            <a:p>
              <a:pPr algn="l">
                <a:lnSpc>
                  <a:spcPts val="3194"/>
                </a:lnSpc>
              </a:pPr>
              <a:r>
                <a:rPr lang="en-US" b="true" sz="1581" i="true">
                  <a:solidFill>
                    <a:srgbClr val="000000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* Preparing presentation and documentation</a:t>
              </a:r>
            </a:p>
            <a:p>
              <a:pPr algn="l">
                <a:lnSpc>
                  <a:spcPts val="3194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883039">
            <a:off x="6520347" y="7415412"/>
            <a:ext cx="3751473" cy="4993641"/>
            <a:chOff x="0" y="0"/>
            <a:chExt cx="5001964" cy="66581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02022" cy="6658229"/>
            </a:xfrm>
            <a:custGeom>
              <a:avLst/>
              <a:gdLst/>
              <a:ahLst/>
              <a:cxnLst/>
              <a:rect r="r" b="b" t="t" l="l"/>
              <a:pathLst>
                <a:path h="6658229" w="5002022">
                  <a:moveTo>
                    <a:pt x="0" y="0"/>
                  </a:moveTo>
                  <a:lnTo>
                    <a:pt x="5002022" y="0"/>
                  </a:lnTo>
                  <a:lnTo>
                    <a:pt x="5002022" y="6658229"/>
                  </a:lnTo>
                  <a:lnTo>
                    <a:pt x="0" y="665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0" t="0" r="-69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4143174" y="4129841"/>
            <a:ext cx="3489948" cy="86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Integration &amp; Completion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8891" y="2642173"/>
            <a:ext cx="224063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week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82837" y="2642173"/>
            <a:ext cx="224063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week 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47570" y="2642173"/>
            <a:ext cx="224063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week 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65750" y="2642173"/>
            <a:ext cx="224063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i="true" strike="noStrike" u="none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week 3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F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705" y="4553044"/>
            <a:ext cx="5317465" cy="992174"/>
          </a:xfrm>
          <a:custGeom>
            <a:avLst/>
            <a:gdLst/>
            <a:ahLst/>
            <a:cxnLst/>
            <a:rect r="r" b="b" t="t" l="l"/>
            <a:pathLst>
              <a:path h="992174" w="5317465">
                <a:moveTo>
                  <a:pt x="0" y="0"/>
                </a:moveTo>
                <a:lnTo>
                  <a:pt x="5317466" y="0"/>
                </a:lnTo>
                <a:lnTo>
                  <a:pt x="5317466" y="992174"/>
                </a:lnTo>
                <a:lnTo>
                  <a:pt x="0" y="99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5267" y="4553044"/>
            <a:ext cx="5317465" cy="992174"/>
          </a:xfrm>
          <a:custGeom>
            <a:avLst/>
            <a:gdLst/>
            <a:ahLst/>
            <a:cxnLst/>
            <a:rect r="r" b="b" t="t" l="l"/>
            <a:pathLst>
              <a:path h="992174" w="5317465">
                <a:moveTo>
                  <a:pt x="0" y="0"/>
                </a:moveTo>
                <a:lnTo>
                  <a:pt x="5317466" y="0"/>
                </a:lnTo>
                <a:lnTo>
                  <a:pt x="5317466" y="992174"/>
                </a:lnTo>
                <a:lnTo>
                  <a:pt x="0" y="99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5829" y="4553044"/>
            <a:ext cx="5317465" cy="992174"/>
          </a:xfrm>
          <a:custGeom>
            <a:avLst/>
            <a:gdLst/>
            <a:ahLst/>
            <a:cxnLst/>
            <a:rect r="r" b="b" t="t" l="l"/>
            <a:pathLst>
              <a:path h="992174" w="5317465">
                <a:moveTo>
                  <a:pt x="0" y="0"/>
                </a:moveTo>
                <a:lnTo>
                  <a:pt x="5317466" y="0"/>
                </a:lnTo>
                <a:lnTo>
                  <a:pt x="5317466" y="992174"/>
                </a:lnTo>
                <a:lnTo>
                  <a:pt x="0" y="99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874918">
            <a:off x="15190124" y="-1211274"/>
            <a:ext cx="4138352" cy="4479948"/>
            <a:chOff x="0" y="0"/>
            <a:chExt cx="5517803" cy="5973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17769" cy="5973318"/>
            </a:xfrm>
            <a:custGeom>
              <a:avLst/>
              <a:gdLst/>
              <a:ahLst/>
              <a:cxnLst/>
              <a:rect r="r" b="b" t="t" l="l"/>
              <a:pathLst>
                <a:path h="5973318" w="5517769">
                  <a:moveTo>
                    <a:pt x="0" y="0"/>
                  </a:moveTo>
                  <a:lnTo>
                    <a:pt x="5517769" y="0"/>
                  </a:lnTo>
                  <a:lnTo>
                    <a:pt x="5517769" y="5973318"/>
                  </a:lnTo>
                  <a:lnTo>
                    <a:pt x="0" y="5973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" t="0" r="-5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208100">
            <a:off x="6543153" y="7962364"/>
            <a:ext cx="3751473" cy="4993641"/>
            <a:chOff x="0" y="0"/>
            <a:chExt cx="5001964" cy="66581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2022" cy="6658229"/>
            </a:xfrm>
            <a:custGeom>
              <a:avLst/>
              <a:gdLst/>
              <a:ahLst/>
              <a:cxnLst/>
              <a:rect r="r" b="b" t="t" l="l"/>
              <a:pathLst>
                <a:path h="6658229" w="5002022">
                  <a:moveTo>
                    <a:pt x="0" y="0"/>
                  </a:moveTo>
                  <a:lnTo>
                    <a:pt x="5002022" y="0"/>
                  </a:lnTo>
                  <a:lnTo>
                    <a:pt x="5002022" y="6658229"/>
                  </a:lnTo>
                  <a:lnTo>
                    <a:pt x="0" y="665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0" t="0" r="-6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056823">
            <a:off x="15148064" y="1902279"/>
            <a:ext cx="897453" cy="1785977"/>
            <a:chOff x="0" y="0"/>
            <a:chExt cx="1196604" cy="23813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6594" cy="2381250"/>
            </a:xfrm>
            <a:custGeom>
              <a:avLst/>
              <a:gdLst/>
              <a:ahLst/>
              <a:cxnLst/>
              <a:rect r="r" b="b" t="t" l="l"/>
              <a:pathLst>
                <a:path h="2381250" w="1196594">
                  <a:moveTo>
                    <a:pt x="0" y="0"/>
                  </a:moveTo>
                  <a:lnTo>
                    <a:pt x="1196594" y="0"/>
                  </a:lnTo>
                  <a:lnTo>
                    <a:pt x="1196594" y="2381250"/>
                  </a:lnTo>
                  <a:lnTo>
                    <a:pt x="0" y="238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" r="0" b="-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8824847">
            <a:off x="13537927" y="14302"/>
            <a:ext cx="1345346" cy="705466"/>
            <a:chOff x="0" y="0"/>
            <a:chExt cx="1793795" cy="9406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3748" cy="940562"/>
            </a:xfrm>
            <a:custGeom>
              <a:avLst/>
              <a:gdLst/>
              <a:ahLst/>
              <a:cxnLst/>
              <a:rect r="r" b="b" t="t" l="l"/>
              <a:pathLst>
                <a:path h="940562" w="1793748">
                  <a:moveTo>
                    <a:pt x="0" y="0"/>
                  </a:moveTo>
                  <a:lnTo>
                    <a:pt x="1793748" y="0"/>
                  </a:lnTo>
                  <a:lnTo>
                    <a:pt x="1793748" y="940562"/>
                  </a:lnTo>
                  <a:lnTo>
                    <a:pt x="0" y="940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" t="0" r="-12" b="-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7016741">
            <a:off x="12021389" y="7855870"/>
            <a:ext cx="1154270" cy="2089176"/>
            <a:chOff x="0" y="0"/>
            <a:chExt cx="1539027" cy="2785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8986" cy="2785618"/>
            </a:xfrm>
            <a:custGeom>
              <a:avLst/>
              <a:gdLst/>
              <a:ahLst/>
              <a:cxnLst/>
              <a:rect r="r" b="b" t="t" l="l"/>
              <a:pathLst>
                <a:path h="2785618" w="1538986">
                  <a:moveTo>
                    <a:pt x="0" y="0"/>
                  </a:moveTo>
                  <a:lnTo>
                    <a:pt x="1538986" y="0"/>
                  </a:lnTo>
                  <a:lnTo>
                    <a:pt x="1538986" y="2785618"/>
                  </a:lnTo>
                  <a:lnTo>
                    <a:pt x="0" y="2785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7" t="0" r="-69" b="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82934" y="2444390"/>
            <a:ext cx="11322132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8076" y="4814101"/>
            <a:ext cx="5317465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Abdallah Ali khamis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5566" y="4814101"/>
            <a:ext cx="5317465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Bavly Momtaz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1835" y="4814101"/>
            <a:ext cx="5317465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Abdulrhman Helmy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86846" y="457036"/>
            <a:ext cx="883708" cy="428305"/>
          </a:xfrm>
          <a:custGeom>
            <a:avLst/>
            <a:gdLst/>
            <a:ahLst/>
            <a:cxnLst/>
            <a:rect r="r" b="b" t="t" l="l"/>
            <a:pathLst>
              <a:path h="428305" w="883708">
                <a:moveTo>
                  <a:pt x="0" y="0"/>
                </a:moveTo>
                <a:lnTo>
                  <a:pt x="883708" y="0"/>
                </a:lnTo>
                <a:lnTo>
                  <a:pt x="883708" y="428305"/>
                </a:lnTo>
                <a:lnTo>
                  <a:pt x="0" y="42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2" t="0" r="-82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88891" y="452196"/>
            <a:ext cx="3286566" cy="36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1880">
                <a:solidFill>
                  <a:srgbClr val="0B5304"/>
                </a:solidFill>
                <a:latin typeface="Open Sauce"/>
                <a:ea typeface="Open Sauce"/>
                <a:cs typeface="Open Sauce"/>
                <a:sym typeface="Open Sauce"/>
              </a:rPr>
              <a:t>Agriculture in Egypt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504494" y="6664881"/>
            <a:ext cx="5317465" cy="992174"/>
          </a:xfrm>
          <a:custGeom>
            <a:avLst/>
            <a:gdLst/>
            <a:ahLst/>
            <a:cxnLst/>
            <a:rect r="r" b="b" t="t" l="l"/>
            <a:pathLst>
              <a:path h="992174" w="5317465">
                <a:moveTo>
                  <a:pt x="0" y="0"/>
                </a:moveTo>
                <a:lnTo>
                  <a:pt x="5317465" y="0"/>
                </a:lnTo>
                <a:lnTo>
                  <a:pt x="5317465" y="992173"/>
                </a:lnTo>
                <a:lnTo>
                  <a:pt x="0" y="992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485267" y="6925938"/>
            <a:ext cx="5317465" cy="4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b="true" sz="2493">
                <a:solidFill>
                  <a:srgbClr val="0B530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Zeyad Mohamed 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39000" y="2220039"/>
            <a:ext cx="3810000" cy="1799905"/>
          </a:xfrm>
          <a:custGeom>
            <a:avLst/>
            <a:gdLst/>
            <a:ahLst/>
            <a:cxnLst/>
            <a:rect r="r" b="b" t="t" l="l"/>
            <a:pathLst>
              <a:path h="1799905" w="3810000">
                <a:moveTo>
                  <a:pt x="0" y="0"/>
                </a:moveTo>
                <a:lnTo>
                  <a:pt x="3810000" y="0"/>
                </a:lnTo>
                <a:lnTo>
                  <a:pt x="3810000" y="1799905"/>
                </a:lnTo>
                <a:lnTo>
                  <a:pt x="0" y="179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331" r="0" b="-133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4227" y="4256626"/>
            <a:ext cx="13679546" cy="222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1"/>
              </a:lnSpc>
            </a:pPr>
            <a:r>
              <a:rPr lang="en-US" sz="14872" b="true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1511338">
            <a:off x="-1350763" y="6881922"/>
            <a:ext cx="5726213" cy="4752757"/>
            <a:chOff x="0" y="0"/>
            <a:chExt cx="7634951" cy="63370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34986" cy="6337046"/>
            </a:xfrm>
            <a:custGeom>
              <a:avLst/>
              <a:gdLst/>
              <a:ahLst/>
              <a:cxnLst/>
              <a:rect r="r" b="b" t="t" l="l"/>
              <a:pathLst>
                <a:path h="6337046" w="7634986">
                  <a:moveTo>
                    <a:pt x="0" y="0"/>
                  </a:moveTo>
                  <a:lnTo>
                    <a:pt x="7634986" y="0"/>
                  </a:lnTo>
                  <a:lnTo>
                    <a:pt x="7634986" y="6337046"/>
                  </a:lnTo>
                  <a:lnTo>
                    <a:pt x="0" y="633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t="0" r="-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9172651">
            <a:off x="14370900" y="-1285019"/>
            <a:ext cx="5226996" cy="5759775"/>
            <a:chOff x="0" y="0"/>
            <a:chExt cx="6969328" cy="7679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69379" cy="7679690"/>
            </a:xfrm>
            <a:custGeom>
              <a:avLst/>
              <a:gdLst/>
              <a:ahLst/>
              <a:cxnLst/>
              <a:rect r="r" b="b" t="t" l="l"/>
              <a:pathLst>
                <a:path h="7679690" w="6969379">
                  <a:moveTo>
                    <a:pt x="0" y="0"/>
                  </a:moveTo>
                  <a:lnTo>
                    <a:pt x="6969379" y="0"/>
                  </a:lnTo>
                  <a:lnTo>
                    <a:pt x="6969379" y="7679690"/>
                  </a:lnTo>
                  <a:lnTo>
                    <a:pt x="0" y="767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" r="0" b="-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DAG5sD5yYnU</dc:identifier>
  <dcterms:modified xsi:type="dcterms:W3CDTF">2011-08-01T06:04:30Z</dcterms:modified>
  <cp:revision>1</cp:revision>
  <dc:title>Green_Gradient_Agriculture_Report_Presentation[1][1].pptx</dc:title>
</cp:coreProperties>
</file>